
<file path=[Content_Types].xml><?xml version="1.0" encoding="utf-8"?>
<Types xmlns="http://schemas.openxmlformats.org/package/2006/content-types">
  <Default Extension="png" ContentType="image/png"/>
  <Default Extension="CEABFAE0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29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F594958-A560-41E9-A7DF-7FE70B02355D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A8665C7-693E-4578-B8D3-6F51564A8EE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CEABFAE0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4008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Lake County Assistant Prosecutor Michael DeLeone</a:t>
            </a:r>
          </a:p>
          <a:p>
            <a:r>
              <a:rPr lang="en-US" sz="2400" dirty="0" smtClean="0"/>
              <a:t>Corporal Robert Harps</a:t>
            </a:r>
          </a:p>
          <a:p>
            <a:r>
              <a:rPr lang="en-US" sz="2400" dirty="0" smtClean="0"/>
              <a:t>Deputy Christopher Cichon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066799"/>
          </a:xfrm>
        </p:spPr>
        <p:txBody>
          <a:bodyPr/>
          <a:lstStyle/>
          <a:p>
            <a:r>
              <a:rPr lang="en-US" sz="5400" dirty="0" smtClean="0"/>
              <a:t>CCW LAWS AND SAFETY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49225"/>
            <a:ext cx="152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46" y="3873025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9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 Ohio’s new law, employees who have a valid concealed handgun license (CCW) may possess firearms in their privately owned motor vehicles under the following conditions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When absent </a:t>
            </a:r>
            <a:r>
              <a:rPr lang="en-US" dirty="0"/>
              <a:t>from the vehicle, the firearm and ammunition must be locked in the trunk, glove box or other enclosed compartment of the vehicle</a:t>
            </a:r>
            <a:r>
              <a:rPr lang="en-US" dirty="0" smtClean="0"/>
              <a:t>.</a:t>
            </a:r>
          </a:p>
          <a:p>
            <a:r>
              <a:rPr lang="en-US" dirty="0"/>
              <a:t>When the license holder is present in the vehicle, the firearm and ammunition must remain in the vehicle</a:t>
            </a:r>
            <a:r>
              <a:rPr lang="en-US" dirty="0" smtClean="0"/>
              <a:t>.</a:t>
            </a:r>
          </a:p>
          <a:p>
            <a:r>
              <a:rPr lang="en-US" dirty="0"/>
              <a:t>The license holder’s vehicle must be parked in a permitted location.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dirty="0" smtClean="0"/>
              <a:t>                        EMPLOYEES RIGHTS</a:t>
            </a:r>
            <a:br>
              <a:rPr lang="en-US" dirty="0" smtClean="0"/>
            </a:br>
            <a:r>
              <a:rPr lang="en-US" dirty="0" smtClean="0"/>
              <a:t>                             ORC 2923.1210</a:t>
            </a:r>
            <a:endParaRPr lang="en-US" dirty="0"/>
          </a:p>
        </p:txBody>
      </p:sp>
      <p:pic>
        <p:nvPicPr>
          <p:cNvPr id="9" name="Content Placeholder 8" descr="cid:image001.jpg@01D538AE.CEABFAE0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1242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88636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Employers still maintain the following rights</a:t>
            </a:r>
            <a:r>
              <a:rPr lang="en-US" dirty="0" smtClean="0"/>
              <a:t>:</a:t>
            </a:r>
          </a:p>
          <a:p>
            <a:r>
              <a:rPr lang="en-US" dirty="0"/>
              <a:t>P</a:t>
            </a:r>
            <a:r>
              <a:rPr lang="en-US" dirty="0" smtClean="0"/>
              <a:t>rohibit </a:t>
            </a:r>
            <a:r>
              <a:rPr lang="en-US" dirty="0"/>
              <a:t>firearms that do not comply with the above requirements</a:t>
            </a:r>
            <a:r>
              <a:rPr lang="en-US" dirty="0" smtClean="0"/>
              <a:t>.</a:t>
            </a:r>
          </a:p>
          <a:p>
            <a:r>
              <a:rPr lang="en-US" dirty="0"/>
              <a:t>P</a:t>
            </a:r>
            <a:r>
              <a:rPr lang="en-US" dirty="0" smtClean="0"/>
              <a:t>rohibit </a:t>
            </a:r>
            <a:r>
              <a:rPr lang="en-US" dirty="0"/>
              <a:t>employees from bringing firearms inside company premises or from carrying them outside of their vehicle while on company premises</a:t>
            </a:r>
            <a:r>
              <a:rPr lang="en-US" dirty="0" smtClean="0"/>
              <a:t>.</a:t>
            </a:r>
          </a:p>
          <a:p>
            <a:r>
              <a:rPr lang="en-US" dirty="0"/>
              <a:t>P</a:t>
            </a:r>
            <a:r>
              <a:rPr lang="en-US" dirty="0" smtClean="0"/>
              <a:t>rohibit </a:t>
            </a:r>
            <a:r>
              <a:rPr lang="en-US" dirty="0"/>
              <a:t>employees from transporting and storing firearms in a company vehicle</a:t>
            </a:r>
            <a:r>
              <a:rPr lang="en-US" dirty="0" smtClean="0"/>
              <a:t>.</a:t>
            </a:r>
          </a:p>
          <a:p>
            <a:r>
              <a:rPr lang="en-US" dirty="0"/>
              <a:t>If the employee does not have a fixed jobsite, the employer may not prohibit an employee from transporting or storing a firearm or </a:t>
            </a:r>
            <a:r>
              <a:rPr lang="en-US" dirty="0" smtClean="0"/>
              <a:t>ammunition, </a:t>
            </a:r>
            <a:r>
              <a:rPr lang="en-US" dirty="0"/>
              <a:t>except where it is illegal to possess a concealed firearm such as a police </a:t>
            </a:r>
            <a:r>
              <a:rPr lang="en-US" dirty="0" smtClean="0"/>
              <a:t>station.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EMPLOYER </a:t>
            </a:r>
            <a:r>
              <a:rPr lang="en-US" dirty="0"/>
              <a:t>RIGHTS</a:t>
            </a:r>
            <a:br>
              <a:rPr lang="en-US" dirty="0"/>
            </a:br>
            <a:r>
              <a:rPr lang="en-US" dirty="0"/>
              <a:t>                             ORC 2923.1210</a:t>
            </a:r>
          </a:p>
        </p:txBody>
      </p:sp>
      <p:pic>
        <p:nvPicPr>
          <p:cNvPr id="6146" name="Picture 2" descr="C:\Users\rharps\Pictures\0eac5b70608a7275828df595badf134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78017"/>
            <a:ext cx="3733800" cy="375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48395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Constitutional Carry, no permit or license required to conceal carry a deadly weapon in Ohio.</a:t>
            </a:r>
          </a:p>
          <a:p>
            <a:r>
              <a:rPr lang="en-US" dirty="0" smtClean="0"/>
              <a:t>Can still take a class and get a permit to be eligible for reciprocity.</a:t>
            </a:r>
          </a:p>
          <a:p>
            <a:r>
              <a:rPr lang="en-US" dirty="0"/>
              <a:t>"Deadly weapon" means any instrument, device, or </a:t>
            </a:r>
            <a:r>
              <a:rPr lang="en-US" dirty="0" smtClean="0"/>
              <a:t>thing capable </a:t>
            </a:r>
            <a:r>
              <a:rPr lang="en-US" dirty="0"/>
              <a:t>of inflicting death, and designed or specially </a:t>
            </a:r>
            <a:r>
              <a:rPr lang="en-US" dirty="0" smtClean="0"/>
              <a:t>adapted for </a:t>
            </a:r>
            <a:r>
              <a:rPr lang="en-US" dirty="0"/>
              <a:t>use as a weapon, or possessed, carried, or used as a weapon.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LEGISLATIVE UPDATES</a:t>
            </a:r>
            <a:br>
              <a:rPr lang="en-US" dirty="0" smtClean="0"/>
            </a:br>
            <a:r>
              <a:rPr lang="en-US" dirty="0" smtClean="0"/>
              <a:t>     House bill 178 (under consideration)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deleone\AppData\Local\Microsoft\Windows\Temporary Internet Files\Content.Outlook\JSD39LO0\CartoonStock_357833_cwln3760_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33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47644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r>
              <a:rPr lang="en-US" dirty="0" smtClean="0"/>
              <a:t>                                QUESTIONS</a:t>
            </a:r>
            <a:endParaRPr lang="en-US" dirty="0"/>
          </a:p>
        </p:txBody>
      </p:sp>
      <p:pic>
        <p:nvPicPr>
          <p:cNvPr id="7171" name="Picture 3" descr="C:\Users\rharps\Pictures\gun-free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733800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50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3342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3800"/>
            <a:ext cx="7924800" cy="2133600"/>
          </a:xfrm>
        </p:spPr>
        <p:txBody>
          <a:bodyPr/>
          <a:lstStyle/>
          <a:p>
            <a:r>
              <a:rPr lang="en-US" sz="2000" dirty="0" smtClean="0"/>
              <a:t>In 2004, House Bill 12, known as Concealed Carry passed and went into law.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45" y="381000"/>
            <a:ext cx="4114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86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3733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    2018 STATE OF OHIO</a:t>
            </a:r>
            <a:endParaRPr lang="en-US" dirty="0"/>
          </a:p>
          <a:p>
            <a:r>
              <a:rPr lang="en-US" dirty="0" smtClean="0"/>
              <a:t>New licenses issued- 69,375</a:t>
            </a:r>
          </a:p>
          <a:p>
            <a:r>
              <a:rPr lang="en-US" dirty="0" smtClean="0"/>
              <a:t>Licenses renewed- 98,927</a:t>
            </a:r>
          </a:p>
          <a:p>
            <a:r>
              <a:rPr lang="en-US" dirty="0" smtClean="0"/>
              <a:t>Licenses suspended- 1,738</a:t>
            </a:r>
          </a:p>
          <a:p>
            <a:r>
              <a:rPr lang="en-US" dirty="0" smtClean="0"/>
              <a:t>Licenses revoked- 1,879</a:t>
            </a:r>
          </a:p>
          <a:p>
            <a:r>
              <a:rPr lang="en-US" dirty="0" smtClean="0"/>
              <a:t>Licenses denied- 1,436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00600" y="838200"/>
            <a:ext cx="3733800" cy="48768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b="1" dirty="0"/>
              <a:t>LAKE COUNTY 2018 </a:t>
            </a:r>
            <a:r>
              <a:rPr lang="en-US" sz="2400" b="1" dirty="0" smtClean="0"/>
              <a:t>STATS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New </a:t>
            </a:r>
            <a:r>
              <a:rPr lang="en-US" dirty="0"/>
              <a:t>l</a:t>
            </a:r>
            <a:r>
              <a:rPr lang="en-US" dirty="0" smtClean="0"/>
              <a:t>icenses issued- 4,403</a:t>
            </a:r>
          </a:p>
          <a:p>
            <a:r>
              <a:rPr lang="en-US" dirty="0"/>
              <a:t> </a:t>
            </a:r>
            <a:r>
              <a:rPr lang="en-US" dirty="0" smtClean="0"/>
              <a:t>  Licenses renewed- 4,179</a:t>
            </a:r>
          </a:p>
          <a:p>
            <a:r>
              <a:rPr lang="en-US" dirty="0"/>
              <a:t> </a:t>
            </a:r>
            <a:r>
              <a:rPr lang="en-US" dirty="0" smtClean="0"/>
              <a:t>  Licenses suspended- 111</a:t>
            </a:r>
          </a:p>
          <a:p>
            <a:r>
              <a:rPr lang="en-US" dirty="0"/>
              <a:t> </a:t>
            </a:r>
            <a:r>
              <a:rPr lang="en-US" dirty="0" smtClean="0"/>
              <a:t>  Licenses revoked- 1,380</a:t>
            </a:r>
          </a:p>
          <a:p>
            <a:r>
              <a:rPr lang="en-US" dirty="0"/>
              <a:t> </a:t>
            </a:r>
            <a:r>
              <a:rPr lang="en-US" dirty="0" smtClean="0"/>
              <a:t>  Licenses denied- 90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Lake County ranked 2</a:t>
            </a:r>
            <a:r>
              <a:rPr lang="en-US" baseline="30000" dirty="0"/>
              <a:t>nd</a:t>
            </a:r>
            <a:r>
              <a:rPr lang="en-US" dirty="0"/>
              <a:t> in the State of Ohio for the issuance of the most CCW </a:t>
            </a:r>
            <a:r>
              <a:rPr lang="en-US" dirty="0" smtClean="0"/>
              <a:t>permits</a:t>
            </a:r>
            <a:r>
              <a:rPr lang="en-US" dirty="0"/>
              <a:t> </a:t>
            </a:r>
            <a:r>
              <a:rPr lang="en-US" dirty="0" smtClean="0"/>
              <a:t>in all of 2018.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r>
              <a:rPr lang="en-US" dirty="0" smtClean="0"/>
              <a:t>               2018 annual CCW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32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Concealed Carry Sign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r="799"/>
          <a:stretch>
            <a:fillRect/>
          </a:stretch>
        </p:blipFill>
        <p:spPr>
          <a:xfrm>
            <a:off x="4648200" y="1371600"/>
            <a:ext cx="3419856" cy="347472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concealed carry sign can be found at the Ohio Attorney General’s Website by following the link:</a:t>
            </a:r>
          </a:p>
          <a:p>
            <a:r>
              <a:rPr lang="en-US" dirty="0"/>
              <a:t>https://www.ohioattorneygeneral.gov/Files/Publications-Files/Publications-for-Law-Enforcement/Concealed-Carry-Publications/Model-Concealed-Carry-Sign.aspx</a:t>
            </a:r>
          </a:p>
        </p:txBody>
      </p:sp>
    </p:spTree>
    <p:extLst>
      <p:ext uri="{BB962C8B-B14F-4D97-AF65-F5344CB8AC3E}">
        <p14:creationId xmlns:p14="http://schemas.microsoft.com/office/powerpoint/2010/main" val="566543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person who knowingly violates a posted prohibition </a:t>
            </a:r>
            <a:r>
              <a:rPr lang="en-US" dirty="0" smtClean="0"/>
              <a:t>is </a:t>
            </a:r>
            <a:r>
              <a:rPr lang="en-US" dirty="0"/>
              <a:t>guilty of criminal trespass in violation </a:t>
            </a:r>
            <a:r>
              <a:rPr lang="en-US" dirty="0" smtClean="0"/>
              <a:t>of Section 2911.211(A</a:t>
            </a:r>
            <a:r>
              <a:rPr lang="en-US" dirty="0"/>
              <a:t>)(4) </a:t>
            </a:r>
            <a:r>
              <a:rPr lang="en-US" dirty="0" smtClean="0"/>
              <a:t>of </a:t>
            </a:r>
            <a:r>
              <a:rPr lang="en-US" dirty="0"/>
              <a:t>the Revised Code and is guilty of a fourth degree </a:t>
            </a:r>
            <a:r>
              <a:rPr lang="en-US" dirty="0" smtClean="0"/>
              <a:t>misdemeanor.</a:t>
            </a:r>
          </a:p>
          <a:p>
            <a:r>
              <a:rPr lang="en-US" dirty="0" smtClean="0"/>
              <a:t>A fourth degree misdemeanor is punishable with up to 30 days in jail, a fine up to $250.00, or a combination of both.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Duties of licensed individual</a:t>
            </a:r>
            <a:br>
              <a:rPr lang="en-US" dirty="0" smtClean="0"/>
            </a:br>
            <a:r>
              <a:rPr lang="en-US" dirty="0" smtClean="0"/>
              <a:t>                             orc 2923.126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deleone\AppData\Local\Microsoft\Windows\Temporary Internet Files\Content.Outlook\JSD39LO0\CartoonStock_357833_jcen334_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60823" cy="424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040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7338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olice station </a:t>
            </a:r>
          </a:p>
          <a:p>
            <a:r>
              <a:rPr lang="en-US" dirty="0" smtClean="0"/>
              <a:t>Sheriff's office </a:t>
            </a:r>
          </a:p>
          <a:p>
            <a:r>
              <a:rPr lang="en-US" dirty="0" smtClean="0"/>
              <a:t>State </a:t>
            </a:r>
            <a:r>
              <a:rPr lang="en-US" dirty="0"/>
              <a:t>highway patrol </a:t>
            </a:r>
            <a:r>
              <a:rPr lang="en-US" dirty="0" smtClean="0"/>
              <a:t>station </a:t>
            </a:r>
          </a:p>
          <a:p>
            <a:r>
              <a:rPr lang="en-US" dirty="0" smtClean="0"/>
              <a:t>Premises </a:t>
            </a:r>
            <a:r>
              <a:rPr lang="en-US" dirty="0"/>
              <a:t>controlled by </a:t>
            </a:r>
            <a:r>
              <a:rPr lang="en-US"/>
              <a:t>the </a:t>
            </a:r>
            <a:r>
              <a:rPr lang="en-US" smtClean="0"/>
              <a:t>Bureau </a:t>
            </a:r>
            <a:r>
              <a:rPr lang="en-US"/>
              <a:t>of </a:t>
            </a:r>
            <a:r>
              <a:rPr lang="en-US" smtClean="0"/>
              <a:t>Criminal </a:t>
            </a:r>
            <a:r>
              <a:rPr lang="en-US" dirty="0"/>
              <a:t>I</a:t>
            </a:r>
            <a:r>
              <a:rPr lang="en-US" smtClean="0"/>
              <a:t>dentification </a:t>
            </a:r>
            <a:r>
              <a:rPr lang="en-US"/>
              <a:t>and </a:t>
            </a:r>
            <a:r>
              <a:rPr lang="en-US" dirty="0"/>
              <a:t>I</a:t>
            </a:r>
            <a:r>
              <a:rPr lang="en-US" smtClean="0"/>
              <a:t>nvestigation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state correctional institution, jail, workhouse, or other detention </a:t>
            </a:r>
            <a:r>
              <a:rPr lang="en-US" dirty="0" smtClean="0"/>
              <a:t>facility </a:t>
            </a:r>
          </a:p>
          <a:p>
            <a:r>
              <a:rPr lang="en-US" dirty="0" smtClean="0"/>
              <a:t>Any </a:t>
            </a:r>
            <a:r>
              <a:rPr lang="en-US" dirty="0"/>
              <a:t>area of an airport passenger terminal that is beyond a passenger or property screening checkpoint or to which access is restricted through security measures by the airport authority or a public agency; </a:t>
            </a:r>
            <a:endParaRPr lang="en-US" dirty="0" smtClean="0"/>
          </a:p>
          <a:p>
            <a:r>
              <a:rPr lang="en-US" dirty="0" smtClean="0"/>
              <a:t>A mental </a:t>
            </a:r>
            <a:r>
              <a:rPr lang="en-US" dirty="0"/>
              <a:t>h</a:t>
            </a:r>
            <a:r>
              <a:rPr lang="en-US" dirty="0" smtClean="0"/>
              <a:t>ealth institution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   Places prohibited to carry concealed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mdeleone\AppData\Local\Microsoft\Windows\Temporary Internet Files\Content.Outlook\JSD39LO0\CartoonStock_357833_jsh120530_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733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0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228600"/>
            <a:ext cx="3733800" cy="5486400"/>
          </a:xfrm>
        </p:spPr>
        <p:txBody>
          <a:bodyPr>
            <a:normAutofit/>
          </a:bodyPr>
          <a:lstStyle/>
          <a:p>
            <a:r>
              <a:rPr lang="en-US" dirty="0"/>
              <a:t>A school safety </a:t>
            </a:r>
            <a:r>
              <a:rPr lang="en-US" dirty="0" smtClean="0"/>
              <a:t>zone</a:t>
            </a:r>
          </a:p>
          <a:p>
            <a:r>
              <a:rPr lang="en-US" dirty="0"/>
              <a:t>A courthouse or another building or structure in which a courtroom is </a:t>
            </a:r>
            <a:r>
              <a:rPr lang="en-US" dirty="0" smtClean="0"/>
              <a:t>located</a:t>
            </a:r>
          </a:p>
          <a:p>
            <a:r>
              <a:rPr lang="en-US" dirty="0"/>
              <a:t>Any premises or open air </a:t>
            </a:r>
            <a:r>
              <a:rPr lang="en-US" dirty="0" smtClean="0"/>
              <a:t>arena that serves alcohol while consuming alcohol</a:t>
            </a:r>
          </a:p>
          <a:p>
            <a:r>
              <a:rPr lang="en-US" dirty="0" smtClean="0"/>
              <a:t>Any </a:t>
            </a:r>
            <a:r>
              <a:rPr lang="en-US" dirty="0"/>
              <a:t>public or private college, university, or other institution of higher education, unless the handgun is in a locked motor vehicle or the licensee is in the immediate process of placing the handgun in a locked motor vehicle or unless the licensee is carrying the concealed handgun pursuant to a written policy, rule, or other authorization that is adopted by the institution's board of trustees or other governing </a:t>
            </a:r>
            <a:r>
              <a:rPr lang="en-US" dirty="0" smtClean="0"/>
              <a:t>body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deleone\AppData\Local\Microsoft\Windows\Temporary Internet Files\Content.Outlook\JSD39LO0\board-game-chance-close-up-1422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81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8315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304800"/>
            <a:ext cx="3733800" cy="5410200"/>
          </a:xfrm>
        </p:spPr>
        <p:txBody>
          <a:bodyPr/>
          <a:lstStyle/>
          <a:p>
            <a:r>
              <a:rPr lang="en-US" dirty="0"/>
              <a:t>Any church, synagogue, mosque, or other place of worship, unless the church, synagogue, mosque, or other place of worship posts or permits </a:t>
            </a:r>
            <a:r>
              <a:rPr lang="en-US" dirty="0" smtClean="0"/>
              <a:t>otherwise</a:t>
            </a:r>
          </a:p>
          <a:p>
            <a:r>
              <a:rPr lang="en-US" smtClean="0"/>
              <a:t>Any </a:t>
            </a:r>
            <a:r>
              <a:rPr lang="en-US" dirty="0"/>
              <a:t>g</a:t>
            </a:r>
            <a:r>
              <a:rPr lang="en-US" smtClean="0"/>
              <a:t>overnment </a:t>
            </a:r>
            <a:r>
              <a:rPr lang="en-US" dirty="0"/>
              <a:t>building unless the governing body with authority over the building has enacted a statute, ordinance, or policy that permits a licensee to carry a concealed handgun into the </a:t>
            </a:r>
            <a:r>
              <a:rPr lang="en-US" dirty="0" smtClean="0"/>
              <a:t>building</a:t>
            </a:r>
          </a:p>
          <a:p>
            <a:r>
              <a:rPr lang="en-US" dirty="0"/>
              <a:t>A place in which federal law prohibits the carrying of handguns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mdeleone\Downloads\CoolCLIPS_cart0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528"/>
            <a:ext cx="4053084" cy="53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1243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7338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private employer shall be immune from liability in a civil action for any injury, death, or loss to person or property that allegedly was caused by or related to a licensee bringing a handgun onto the premises or property of the private employer, including motor vehicles owned by the private employer, unless the private employer acted with malicious purpose</a:t>
            </a:r>
            <a:r>
              <a:rPr lang="en-US" dirty="0" smtClean="0"/>
              <a:t>.</a:t>
            </a:r>
          </a:p>
          <a:p>
            <a:r>
              <a:rPr lang="en-US" dirty="0"/>
              <a:t>A private employer is immune from liability in a civil action for any injury, death, or loss to person or property that allegedly was caused by or related to the private employer's decision to permit a licensee to bring, or prohibit a licensee from bringing, a handgun onto the premises or property of the private employer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See RC 2923.126(C)(2)(a)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dirty="0" smtClean="0"/>
              <a:t>      Concealed carry in the workplace</a:t>
            </a:r>
            <a:endParaRPr lang="en-US" dirty="0"/>
          </a:p>
        </p:txBody>
      </p:sp>
      <p:pic>
        <p:nvPicPr>
          <p:cNvPr id="4098" name="Picture 2" descr="C:\Users\rharps\Pictures\34dc8a37d524dec6de2dfb73eafe0ac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28194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68253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344</TotalTime>
  <Words>854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CCW LAWS AND SAFETY</vt:lpstr>
      <vt:lpstr>In 2004, House Bill 12, known as Concealed Carry passed and went into law.    </vt:lpstr>
      <vt:lpstr>               2018 annual CCW Statistics</vt:lpstr>
      <vt:lpstr>Concealed Carry Sign</vt:lpstr>
      <vt:lpstr>            Duties of licensed individual                              orc 2923.126</vt:lpstr>
      <vt:lpstr>   Places prohibited to carry concealed </vt:lpstr>
      <vt:lpstr>PowerPoint Presentation</vt:lpstr>
      <vt:lpstr>PowerPoint Presentation</vt:lpstr>
      <vt:lpstr>      Concealed carry in the workplace</vt:lpstr>
      <vt:lpstr>                        EMPLOYEES RIGHTS                              ORC 2923.1210</vt:lpstr>
      <vt:lpstr>                          EMPLOYER RIGHTS                              ORC 2923.1210</vt:lpstr>
      <vt:lpstr>                       LEGISLATIVE UPDATES      House bill 178 (under consideration)</vt:lpstr>
      <vt:lpstr>                                QUESTIONS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CCW LAWS AND SAFETY</dc:title>
  <dc:creator>rharps</dc:creator>
  <cp:lastModifiedBy>DeLeone, Michael L.</cp:lastModifiedBy>
  <cp:revision>50</cp:revision>
  <dcterms:created xsi:type="dcterms:W3CDTF">2019-06-05T17:41:14Z</dcterms:created>
  <dcterms:modified xsi:type="dcterms:W3CDTF">2019-07-25T19:19:40Z</dcterms:modified>
</cp:coreProperties>
</file>